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27" r:id="rId3"/>
    <p:sldId id="440" r:id="rId4"/>
    <p:sldId id="449" r:id="rId5"/>
    <p:sldId id="441" r:id="rId6"/>
    <p:sldId id="442" r:id="rId7"/>
    <p:sldId id="444" r:id="rId8"/>
    <p:sldId id="443" r:id="rId9"/>
    <p:sldId id="446" r:id="rId10"/>
    <p:sldId id="437" r:id="rId11"/>
    <p:sldId id="438" r:id="rId12"/>
    <p:sldId id="439" r:id="rId13"/>
    <p:sldId id="428" r:id="rId14"/>
    <p:sldId id="447" r:id="rId15"/>
    <p:sldId id="450" r:id="rId16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B39"/>
    <a:srgbClr val="EBF1DE"/>
    <a:srgbClr val="BDEEFF"/>
    <a:srgbClr val="F8E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21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4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1473B-D237-4201-948B-9F17A10A6AB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377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62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45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539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85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174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29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5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67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34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27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61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92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154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3A1AE-9C21-402A-841E-99F7776898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3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8E365-FA7E-2544-4030-1F2EA4B6DD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42858" y="316714"/>
            <a:ext cx="1739542" cy="6185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9.emf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868488"/>
            <a:ext cx="8094663" cy="233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Why Sage 300?</a:t>
            </a:r>
            <a:b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F50A-719E-4940-8815-E34A466BB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13" y="5465763"/>
            <a:ext cx="6400800" cy="1103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Don Thomson and Doug Ash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Sage 300 Core Strengths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7"/>
            <a:ext cx="11291529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Multi-Language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Multi-Currency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Data Entry Speed</a:t>
            </a:r>
          </a:p>
          <a:p>
            <a:pPr lvl="0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Embedded US and Canadian Payroll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Multi-Segmented G/L Account Structures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Costing Methods, Serial Numbers, Lots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Payment Schedules, </a:t>
            </a:r>
            <a:r>
              <a:rPr lang="en-US" altLang="en-US" sz="20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Recurring Entries, </a:t>
            </a:r>
            <a:r>
              <a:rPr lang="en-US" altLang="en-US" sz="14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Batch Orientation, </a:t>
            </a:r>
            <a:r>
              <a:rPr lang="en-US" altLang="en-US" sz="1000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and so on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8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Sage 300 Customization Strengths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6"/>
            <a:ext cx="11185525" cy="47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Embedded, using API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Third Party Modules</a:t>
            </a:r>
          </a:p>
          <a:p>
            <a:pPr lvl="2" indent="-342900"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Finders</a:t>
            </a:r>
          </a:p>
          <a:p>
            <a:pPr lvl="2" indent="-342900" eaLnBrk="1" hangingPunct="1"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Optional Fields</a:t>
            </a:r>
          </a:p>
          <a:p>
            <a:pPr lvl="2" indent="-342900" eaLnBrk="1" hangingPunct="1"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User Settings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Embedded Integrations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Subclassed API Objects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Macros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Import / Export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9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Sage 300 Deployment Strengths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330200" y="1082096"/>
            <a:ext cx="11185525" cy="479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On Premise Control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Data - Backup/Restore Strategy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Compliance - Security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Deployment - Testing, Versions, Third Parties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Integration – Software and Hardware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Run in a Browser (via VPN, Published Services)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Connect to Cloud Services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Web Services (with limitations)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1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Stability vs. Innovation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D2FBFA-3CD3-A617-F109-18E39502D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40" y="1247775"/>
            <a:ext cx="5715000" cy="4362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C07FD4-A06F-11B5-6929-B2106D75F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239" y="1242327"/>
            <a:ext cx="33147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7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Third Party Software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06CAC-6CE9-9F73-7F2D-AD209448F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985066"/>
            <a:ext cx="10906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8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Why Sage 300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06CAC-6CE9-9F73-7F2D-AD209448F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985066"/>
            <a:ext cx="10906125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437B85-E1F8-4319-3EA1-45B0C20FC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325" y="2828925"/>
            <a:ext cx="39433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3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Third Party Software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06CAC-6CE9-9F73-7F2D-AD209448F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985066"/>
            <a:ext cx="10906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4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Context: The Mid-Market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68C283-39A1-FDA5-6E20-A92830FC8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081" y="1404425"/>
            <a:ext cx="4903837" cy="11208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2C23B2-C7DE-95DA-3B89-01FFC119D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75" y="3429000"/>
            <a:ext cx="3599435" cy="2746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AEA61-9BE0-D533-C644-771B3E883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8692" y="3429000"/>
            <a:ext cx="2065802" cy="27417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AB5EF3D-0DB6-D6E2-041D-D456D21184A9}"/>
              </a:ext>
            </a:extLst>
          </p:cNvPr>
          <p:cNvSpPr txBox="1">
            <a:spLocks/>
          </p:cNvSpPr>
          <p:nvPr/>
        </p:nvSpPr>
        <p:spPr bwMode="auto">
          <a:xfrm>
            <a:off x="4904282" y="3323671"/>
            <a:ext cx="2903610" cy="181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8B39"/>
                </a:solidFill>
                <a:latin typeface="Tahoma"/>
                <a:ea typeface="ＭＳ Ｐゴシック" charset="-128"/>
                <a:cs typeface="Tahom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39"/>
                </a:solidFill>
                <a:latin typeface="Tahoma" charset="0"/>
                <a:ea typeface="ＭＳ Ｐゴシック" charset="-128"/>
                <a:cs typeface="Tahom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39"/>
                </a:solidFill>
                <a:latin typeface="Tahoma" charset="0"/>
                <a:ea typeface="ＭＳ Ｐゴシック" charset="-128"/>
                <a:cs typeface="Tahom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39"/>
                </a:solidFill>
                <a:latin typeface="Tahoma" charset="0"/>
                <a:ea typeface="ＭＳ Ｐゴシック" charset="-128"/>
                <a:cs typeface="Tahom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39"/>
                </a:solidFill>
                <a:latin typeface="Tahoma" charset="0"/>
                <a:ea typeface="ＭＳ Ｐゴシック" charset="-128"/>
                <a:cs typeface="Tahom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39"/>
                </a:solidFill>
                <a:latin typeface="Tahoma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39"/>
                </a:solidFill>
                <a:latin typeface="Tahoma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39"/>
                </a:solidFill>
                <a:latin typeface="Tahoma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B39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Stability</a:t>
            </a:r>
          </a:p>
          <a:p>
            <a:pPr algn="ctr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vs.</a:t>
            </a:r>
          </a:p>
          <a:p>
            <a:pPr algn="ctr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343077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Accounting Software Evolution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9307E-3810-443E-A6DD-C7CF3D246306}"/>
              </a:ext>
            </a:extLst>
          </p:cNvPr>
          <p:cNvSpPr txBox="1">
            <a:spLocks/>
          </p:cNvSpPr>
          <p:nvPr/>
        </p:nvSpPr>
        <p:spPr bwMode="auto">
          <a:xfrm>
            <a:off x="330199" y="1163985"/>
            <a:ext cx="9414301" cy="397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An Accounting Package Finds a Niche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Existing Customers Grow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More Features, More Options are Added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srgbClr val="008B39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 Complete Mid-Market Offering takes 10 years!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8B39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Lo-Mid-Market: More Integration with External Systems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Hi-Mid-Market: Automation</a:t>
            </a:r>
          </a:p>
        </p:txBody>
      </p:sp>
    </p:spTree>
    <p:extLst>
      <p:ext uri="{BB962C8B-B14F-4D97-AF65-F5344CB8AC3E}">
        <p14:creationId xmlns:p14="http://schemas.microsoft.com/office/powerpoint/2010/main" val="91769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Accounting Evolution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26DC0-2558-9C78-4E4D-8D98AB855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926795"/>
            <a:ext cx="2095500" cy="1771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5E3FA8-A575-B1D6-F1D3-9E935632D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605" y="904908"/>
            <a:ext cx="2095500" cy="1771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C9D352-13EA-F52F-23FD-B1F545701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372" y="912239"/>
            <a:ext cx="2095500" cy="17716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C90F15-1B30-7540-807A-EF4B5E182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9400" y="923420"/>
            <a:ext cx="2102400" cy="1778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70EB24-AD6F-A12E-D319-07AA1E7598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3895" y="904908"/>
            <a:ext cx="20955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Accounting Evolution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7A15E-D809-3196-5C6C-31516EF3B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44" y="1142999"/>
            <a:ext cx="10019711" cy="506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4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Accounting Evolution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45FB8-D96A-B7BD-FEFB-E136E38FB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399" y="962435"/>
            <a:ext cx="4064823" cy="5717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F15768-2CC5-0E03-A44A-74B689F98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146" y="962435"/>
            <a:ext cx="4296742" cy="57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5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Accounting Evolution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395C0B-7DBB-7E2F-D8E6-9DA826704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935" y="920123"/>
            <a:ext cx="9664129" cy="576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5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Accounting Evolution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26DC0-2558-9C78-4E4D-8D98AB855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926795"/>
            <a:ext cx="2095500" cy="1771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5E3FA8-A575-B1D6-F1D3-9E935632D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605" y="904908"/>
            <a:ext cx="2095500" cy="1771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C9D352-13EA-F52F-23FD-B1F545701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718" y="912239"/>
            <a:ext cx="2095500" cy="17716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C90F15-1B30-7540-807A-EF4B5E182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9400" y="923420"/>
            <a:ext cx="2102400" cy="1778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70EB24-AD6F-A12E-D319-07AA1E7598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3895" y="904908"/>
            <a:ext cx="2095500" cy="17716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33B636-09A9-2C0A-124C-523D54F8F2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200" y="2839427"/>
            <a:ext cx="2095500" cy="17716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5488E2-B993-1ACE-DDBB-006CE9417A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2605" y="2839427"/>
            <a:ext cx="2102400" cy="1778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16427F-4832-9F26-FAD6-8AD0E4FC33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0372" y="2846177"/>
            <a:ext cx="2095500" cy="17716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00394C7-1845-A4B2-EFBB-10A2341484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59400" y="2846177"/>
            <a:ext cx="2102400" cy="1778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727D545-B830-7539-D0DE-82CD2F7AFFA2}"/>
              </a:ext>
            </a:extLst>
          </p:cNvPr>
          <p:cNvSpPr txBox="1"/>
          <p:nvPr/>
        </p:nvSpPr>
        <p:spPr>
          <a:xfrm>
            <a:off x="164387" y="4876800"/>
            <a:ext cx="11866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Manufacturing,</a:t>
            </a:r>
            <a:r>
              <a:rPr kumimoji="0" lang="en-CA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Warehouse, Point-of-Sale, </a:t>
            </a:r>
            <a:r>
              <a:rPr lang="en-CA" sz="3600" dirty="0">
                <a:solidFill>
                  <a:prstClr val="black"/>
                </a:solidFill>
              </a:rPr>
              <a:t>Payments, Document 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Mgmt., Web Stores, Analytics, Hotel Mgmt., …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4E6B2-9322-87B0-ECA9-D91F494585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7479" y="2795653"/>
            <a:ext cx="20955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2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5583</TotalTime>
  <Words>227</Words>
  <Application>Microsoft Office PowerPoint</Application>
  <PresentationFormat>Widescreen</PresentationFormat>
  <Paragraphs>65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Tahoma</vt:lpstr>
      <vt:lpstr>Office Theme</vt:lpstr>
      <vt:lpstr>Why Sage 300? </vt:lpstr>
      <vt:lpstr>Third Party Software</vt:lpstr>
      <vt:lpstr>Context: The Mid-Market</vt:lpstr>
      <vt:lpstr>Accounting Software Evolution</vt:lpstr>
      <vt:lpstr>Accounting Evolution</vt:lpstr>
      <vt:lpstr>Accounting Evolution</vt:lpstr>
      <vt:lpstr>Accounting Evolution</vt:lpstr>
      <vt:lpstr>Accounting Evolution</vt:lpstr>
      <vt:lpstr>Accounting Evolution</vt:lpstr>
      <vt:lpstr>Sage 300 Core Strengths</vt:lpstr>
      <vt:lpstr>Sage 300 Customization Strengths</vt:lpstr>
      <vt:lpstr>Sage 300 Deployment Strengths</vt:lpstr>
      <vt:lpstr>Stability vs. Innovation</vt:lpstr>
      <vt:lpstr>Third Party Software</vt:lpstr>
      <vt:lpstr>Why Sage 300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407</cp:revision>
  <cp:lastPrinted>2015-02-16T21:05:54Z</cp:lastPrinted>
  <dcterms:created xsi:type="dcterms:W3CDTF">2010-07-06T18:35:00Z</dcterms:created>
  <dcterms:modified xsi:type="dcterms:W3CDTF">2022-09-06T18:26:39Z</dcterms:modified>
</cp:coreProperties>
</file>